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8" name="Group 1030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3074" name="Arc 1026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" name="Arc 1027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Arc 1028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AutoShape 1029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103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81" name="Rectangle 103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2" name="Rectangle 103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3" name="Rectangle 103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6F94A2F-63A4-4DA1-BA33-94762810FB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93251-D358-407F-8523-BC0513370F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78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BED65-60A6-446E-ABB1-0B38A57124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91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77E9E-0F45-49C7-BF29-836EC7EED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02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5F044-BD84-41D9-8ED2-B855D3C803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35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2A7F4-853B-44D4-8680-5F8AAC4939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15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780B1-4276-404F-81E3-DDDC6B7685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13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ACCB3-F5D8-4005-9B74-C35877811C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79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94899-66BB-4AB6-A990-7CBAC75506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0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4647E-4601-4EEB-9366-0D72585C2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93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96C5B-B213-4053-BC8A-6F17FE7FA8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78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1026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738CF4E0-854E-4A29-9AB7-E15A7C64C0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ayjock-associates.blogspot.com/" TargetMode="External"/><Relationship Id="rId2" Type="http://schemas.openxmlformats.org/officeDocument/2006/relationships/hyperlink" Target="http://jayjock-associat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2llc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2.bp.blogspot.com/-gQ7sxyKKfjQ/VO9t3PS1xBI/AAAAAAAAFfU/rKY8Mf3q2_c/s1600/999035+ten+Berge+PEL+100,+Time+v+Concentration+Log+Y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srnl.doe.gov/documents/Hanford_TVAT_Report_2014-10-30-FINAL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jayjock-associates.blogspot.com/2015/03/short-term-or-bolus-exposure-limits.html" TargetMode="External"/><Relationship Id="rId2" Type="http://schemas.openxmlformats.org/officeDocument/2006/relationships/hyperlink" Target="http://srnl.doe.gov/documents/Hanford_TVAT_Report_2014-10-30-FINAL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r>
              <a:rPr lang="en-US" b="1" dirty="0"/>
              <a:t>Occupational Exposure Limits (</a:t>
            </a:r>
            <a:r>
              <a:rPr lang="en-US" b="1" dirty="0" err="1"/>
              <a:t>OELs</a:t>
            </a:r>
            <a:r>
              <a:rPr lang="en-US" b="1" dirty="0"/>
              <a:t>) and </a:t>
            </a:r>
            <a:r>
              <a:rPr lang="en-US" b="1" dirty="0" smtClean="0"/>
              <a:t>Bolus Exposures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90924" cy="1752600"/>
          </a:xfrm>
        </p:spPr>
        <p:txBody>
          <a:bodyPr/>
          <a:lstStyle/>
          <a:p>
            <a:r>
              <a:rPr lang="en-US" sz="2800" i="1" dirty="0" err="1" smtClean="0"/>
              <a:t>SRA</a:t>
            </a:r>
            <a:r>
              <a:rPr lang="en-US" sz="2800" i="1" dirty="0" smtClean="0"/>
              <a:t> –</a:t>
            </a:r>
            <a:r>
              <a:rPr lang="en-US" sz="2800" i="1" dirty="0" err="1" smtClean="0"/>
              <a:t>Arlington,V</a:t>
            </a:r>
            <a:r>
              <a:rPr lang="en-US" sz="2800" i="1" dirty="0" err="1" smtClean="0"/>
              <a:t>A</a:t>
            </a:r>
            <a:r>
              <a:rPr lang="en-US" sz="2800" i="1" dirty="0" smtClean="0"/>
              <a:t> Dec 9, 2015</a:t>
            </a:r>
            <a:endParaRPr lang="en-US" sz="2800" i="1" dirty="0" smtClean="0"/>
          </a:p>
          <a:p>
            <a:r>
              <a:rPr lang="en-US" dirty="0" smtClean="0"/>
              <a:t>Michael </a:t>
            </a:r>
            <a:r>
              <a:rPr lang="en-US" dirty="0" smtClean="0"/>
              <a:t>“Mike” Jayjock, PhD, </a:t>
            </a:r>
            <a:r>
              <a:rPr lang="en-US" dirty="0" err="1" smtClean="0"/>
              <a:t>CIH</a:t>
            </a:r>
            <a:endParaRPr lang="en-US" dirty="0" smtClean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jayjock-associates.com/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http://jayjock-associates.blogspot.com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86" y="971725"/>
            <a:ext cx="7956987" cy="483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72750" y="477430"/>
            <a:ext cx="6546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Scenario 2 – 2 minute Bolus release and breathing zone exposure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41928" y="5801989"/>
            <a:ext cx="638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The graph only extents 60 minutes to better </a:t>
            </a:r>
            <a:r>
              <a:rPr lang="en-US" dirty="0" smtClean="0"/>
              <a:t>show the </a:t>
            </a:r>
            <a:r>
              <a:rPr lang="en-US" dirty="0" smtClean="0"/>
              <a:t>peak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2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77200" cy="1143000"/>
          </a:xfrm>
        </p:spPr>
        <p:txBody>
          <a:bodyPr/>
          <a:lstStyle/>
          <a:p>
            <a:r>
              <a:rPr lang="en-US" dirty="0" smtClean="0"/>
              <a:t>Are </a:t>
            </a:r>
            <a:r>
              <a:rPr lang="en-US" dirty="0" smtClean="0"/>
              <a:t>these Different Exposures?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156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Both are measured as 7 ppm as an 8 hour OEL.</a:t>
            </a:r>
          </a:p>
          <a:p>
            <a:r>
              <a:rPr lang="en-US" dirty="0" smtClean="0"/>
              <a:t>Peak in Scenario 1 is 7 ppm </a:t>
            </a:r>
          </a:p>
          <a:p>
            <a:r>
              <a:rPr lang="en-US" dirty="0" smtClean="0"/>
              <a:t>Peak in Scenario 2  is 1600 ppm!</a:t>
            </a:r>
          </a:p>
          <a:p>
            <a:pPr lvl="1"/>
            <a:r>
              <a:rPr lang="en-US" dirty="0" smtClean="0"/>
              <a:t>Depending on the chemical, the exposure in Scenario 2 could easily overwhelm the body’s defense and cause a serious toxicological event especially for an irritant.</a:t>
            </a:r>
          </a:p>
          <a:p>
            <a:r>
              <a:rPr lang="en-US" dirty="0" smtClean="0"/>
              <a:t>What if the entire 7 ppm 8 hour TWA exposure was delivered in 10 seconds (a few breaths)?  What would the peak exposure be?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85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DMNA or Nitrosamine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8560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DMNA is a “classic” chronic toxicant as a potent carcinogen.</a:t>
            </a:r>
          </a:p>
          <a:p>
            <a:r>
              <a:rPr lang="en-US" dirty="0" smtClean="0"/>
              <a:t>Could it also cause </a:t>
            </a:r>
            <a:r>
              <a:rPr lang="en-US" b="1" dirty="0" smtClean="0"/>
              <a:t>serious local tissue response</a:t>
            </a:r>
            <a:r>
              <a:rPr lang="en-US" dirty="0" smtClean="0"/>
              <a:t> (respiratory irritation) from a bolus exposure?</a:t>
            </a:r>
          </a:p>
          <a:p>
            <a:pPr lvl="1"/>
            <a:r>
              <a:rPr lang="en-US" dirty="0" smtClean="0"/>
              <a:t>That is, should we be worried about potential short term </a:t>
            </a:r>
            <a:r>
              <a:rPr lang="en-US" b="1" dirty="0" smtClean="0"/>
              <a:t>bolus</a:t>
            </a:r>
            <a:r>
              <a:rPr lang="en-US" dirty="0" smtClean="0"/>
              <a:t> exposures to </a:t>
            </a:r>
            <a:r>
              <a:rPr lang="en-US" dirty="0" err="1" smtClean="0"/>
              <a:t>BZ</a:t>
            </a:r>
            <a:r>
              <a:rPr lang="en-US" dirty="0" smtClean="0"/>
              <a:t> concentrations of DMNA that are multiples of a working 8 hour OEL?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3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Scientific and Technical Assessment Report on Nitrosamines.  EPA-600/6-77-001</a:t>
            </a:r>
            <a:r>
              <a:rPr lang="en-US" dirty="0" smtClean="0"/>
              <a:t>. 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6711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 quote this report:</a:t>
            </a:r>
          </a:p>
          <a:p>
            <a:pPr marL="0" indent="0">
              <a:buNone/>
            </a:pPr>
            <a:r>
              <a:rPr lang="en-US" dirty="0"/>
              <a:t>“The potency of N-</a:t>
            </a:r>
            <a:r>
              <a:rPr lang="en-US" dirty="0" err="1"/>
              <a:t>nitroso</a:t>
            </a:r>
            <a:r>
              <a:rPr lang="en-US" dirty="0"/>
              <a:t> compounds in causing acute tissue injury and death varies considerably (Table 3-1).”    Table 3-1 </a:t>
            </a:r>
            <a:r>
              <a:rPr lang="en-US" dirty="0" smtClean="0"/>
              <a:t>clearly </a:t>
            </a:r>
            <a:r>
              <a:rPr lang="en-US" dirty="0"/>
              <a:t>shows that dimethyl </a:t>
            </a:r>
            <a:r>
              <a:rPr lang="en-US" dirty="0" smtClean="0"/>
              <a:t>[DMNA] and </a:t>
            </a:r>
            <a:r>
              <a:rPr lang="en-US" dirty="0"/>
              <a:t>diethyl nitrosamine are considered </a:t>
            </a:r>
            <a:r>
              <a:rPr lang="en-US" b="1" dirty="0">
                <a:solidFill>
                  <a:srgbClr val="FFFF00"/>
                </a:solidFill>
              </a:rPr>
              <a:t>the most reactive compounds</a:t>
            </a:r>
            <a:r>
              <a:rPr lang="en-US" b="1" dirty="0"/>
              <a:t> </a:t>
            </a:r>
            <a:r>
              <a:rPr lang="en-US" dirty="0"/>
              <a:t>in the nitrosamine series and to quote the report, as the most “reactive compounds produce </a:t>
            </a:r>
            <a:r>
              <a:rPr lang="en-US" b="1" dirty="0">
                <a:solidFill>
                  <a:srgbClr val="FF0000"/>
                </a:solidFill>
              </a:rPr>
              <a:t>hemorrhagic destructive lesions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at the </a:t>
            </a:r>
            <a:r>
              <a:rPr lang="en-US" b="1" dirty="0"/>
              <a:t>site of contact</a:t>
            </a:r>
            <a:r>
              <a:rPr lang="en-US" dirty="0"/>
              <a:t>…” [emphasis added]   The report goes on further in the same paragraph: “Spills have led to irritation of the eyes, </a:t>
            </a:r>
            <a:r>
              <a:rPr lang="en-US" dirty="0" smtClean="0"/>
              <a:t>lungs </a:t>
            </a:r>
            <a:r>
              <a:rPr lang="en-US" dirty="0"/>
              <a:t>and skin.”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18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64632"/>
          </a:xfrm>
        </p:spPr>
        <p:txBody>
          <a:bodyPr>
            <a:normAutofit fontScale="90000"/>
          </a:bodyPr>
          <a:lstStyle/>
          <a:p>
            <a:r>
              <a:rPr lang="en-US" sz="1800" b="1" dirty="0"/>
              <a:t>Scientific and Technical Assessment Report on Nitrosamines.  EPA-600/6-77-001</a:t>
            </a:r>
            <a:r>
              <a:rPr lang="en-US" sz="2400" b="1" dirty="0" smtClean="0"/>
              <a:t>.  </a:t>
            </a:r>
            <a:r>
              <a:rPr lang="en-US" sz="1600" b="1" dirty="0" smtClean="0"/>
              <a:t>2/2</a:t>
            </a:r>
            <a:endParaRPr lang="en-US" sz="1600" b="1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14" y="718168"/>
            <a:ext cx="8124403" cy="36677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12098" y="4588184"/>
            <a:ext cx="79544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other words the </a:t>
            </a:r>
            <a:r>
              <a:rPr lang="en-US" b="1" dirty="0" smtClean="0">
                <a:solidFill>
                  <a:srgbClr val="FF0000"/>
                </a:solidFill>
              </a:rPr>
              <a:t>hepatotoxicity (ability to cause cancer) </a:t>
            </a:r>
            <a:r>
              <a:rPr lang="en-US" b="1" dirty="0">
                <a:solidFill>
                  <a:srgbClr val="FF0000"/>
                </a:solidFill>
              </a:rPr>
              <a:t>is so </a:t>
            </a:r>
            <a:r>
              <a:rPr lang="en-US" b="1" dirty="0" smtClean="0">
                <a:solidFill>
                  <a:srgbClr val="FF0000"/>
                </a:solidFill>
              </a:rPr>
              <a:t>“striking” that any </a:t>
            </a:r>
            <a:r>
              <a:rPr lang="en-US" b="1" dirty="0">
                <a:solidFill>
                  <a:srgbClr val="FF0000"/>
                </a:solidFill>
              </a:rPr>
              <a:t>study of the acute </a:t>
            </a:r>
            <a:r>
              <a:rPr lang="en-US" b="1" dirty="0" smtClean="0">
                <a:solidFill>
                  <a:srgbClr val="FF0000"/>
                </a:solidFill>
              </a:rPr>
              <a:t>effects has </a:t>
            </a:r>
            <a:r>
              <a:rPr lang="en-US" b="1" dirty="0">
                <a:solidFill>
                  <a:srgbClr val="FF0000"/>
                </a:solidFill>
              </a:rPr>
              <a:t>taken a “back seat”.  </a:t>
            </a:r>
            <a:r>
              <a:rPr lang="en-US" dirty="0" smtClean="0"/>
              <a:t>Taken as a whole, </a:t>
            </a:r>
            <a:r>
              <a:rPr lang="en-US" dirty="0"/>
              <a:t>the </a:t>
            </a:r>
            <a:r>
              <a:rPr lang="en-US" dirty="0" smtClean="0"/>
              <a:t>above information shows that </a:t>
            </a:r>
            <a:r>
              <a:rPr lang="en-US" b="1" dirty="0"/>
              <a:t>contact site </a:t>
            </a:r>
            <a:r>
              <a:rPr lang="en-US" b="1" dirty="0" smtClean="0"/>
              <a:t>toxicity (severe irritation) </a:t>
            </a:r>
            <a:r>
              <a:rPr lang="en-US" b="1" dirty="0"/>
              <a:t>of the respiratory tract for inhalation</a:t>
            </a:r>
            <a:r>
              <a:rPr lang="en-US" dirty="0"/>
              <a:t> appears to </a:t>
            </a:r>
            <a:r>
              <a:rPr lang="en-US" dirty="0" smtClean="0"/>
              <a:t>be a </a:t>
            </a:r>
            <a:r>
              <a:rPr lang="en-US" dirty="0"/>
              <a:t>clearly </a:t>
            </a:r>
            <a:r>
              <a:rPr lang="en-US" dirty="0" smtClean="0"/>
              <a:t>present reality.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9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Bolus Exposure DMNA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420178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Consider an exposure </a:t>
            </a:r>
            <a:r>
              <a:rPr lang="en-US" dirty="0" smtClean="0"/>
              <a:t>to a concentration &gt;</a:t>
            </a:r>
            <a:r>
              <a:rPr lang="en-US" dirty="0" err="1" smtClean="0"/>
              <a:t>40x</a:t>
            </a:r>
            <a:r>
              <a:rPr lang="en-US" dirty="0" smtClean="0"/>
              <a:t> </a:t>
            </a:r>
            <a:r>
              <a:rPr lang="en-US" dirty="0"/>
              <a:t>a Working 8 hour </a:t>
            </a:r>
            <a:r>
              <a:rPr lang="en-US" dirty="0" smtClean="0"/>
              <a:t>OEL to DMNA occurring in a time frame of </a:t>
            </a:r>
            <a:r>
              <a:rPr lang="en-US" b="1" dirty="0" smtClean="0"/>
              <a:t>one or two breaths </a:t>
            </a:r>
            <a:r>
              <a:rPr lang="en-US" dirty="0" smtClean="0"/>
              <a:t>would never exceed the 8 hour OEL.</a:t>
            </a:r>
          </a:p>
          <a:p>
            <a:pPr lvl="1"/>
            <a:r>
              <a:rPr lang="en-US" dirty="0" smtClean="0"/>
              <a:t>It would most likely never be detected during sampling to an 8 hour OEL.</a:t>
            </a:r>
          </a:p>
          <a:p>
            <a:pPr lvl="1"/>
            <a:r>
              <a:rPr lang="en-US" dirty="0" smtClean="0"/>
              <a:t>I predict this bolus exposure could have a serious acute irritation effect on the upper respiratory tract of the person inhaling this brief-high concentration exposure.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7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Using </a:t>
            </a:r>
            <a:r>
              <a:rPr lang="en-US" sz="3200" dirty="0" err="1" smtClean="0"/>
              <a:t>C,t</a:t>
            </a:r>
            <a:r>
              <a:rPr lang="en-US" sz="3200" dirty="0" smtClean="0"/>
              <a:t> Dose Response to Set Short Term (Bolus) Exposure Limits from 8 hour </a:t>
            </a:r>
            <a:r>
              <a:rPr lang="en-US" sz="3200" dirty="0" err="1" smtClean="0"/>
              <a:t>TWAs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Dr. Wil ten Berge proposed the following relationship of Concentration, time and toxicity for short-term events: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 marL="0" indent="0" algn="ctr">
              <a:buNone/>
            </a:pPr>
            <a:r>
              <a:rPr lang="en-US" sz="3600" b="1" dirty="0" smtClean="0"/>
              <a:t>(</a:t>
            </a:r>
            <a:r>
              <a:rPr lang="en-US" sz="3600" b="1" dirty="0" err="1"/>
              <a:t>C^n</a:t>
            </a:r>
            <a:r>
              <a:rPr lang="en-US" sz="3600" b="1" dirty="0"/>
              <a:t>)*t = </a:t>
            </a:r>
            <a:r>
              <a:rPr lang="en-US" sz="3600" b="1" dirty="0" smtClean="0"/>
              <a:t>K   (n = 1 is Haber’s Rule)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Andrew </a:t>
            </a:r>
            <a:r>
              <a:rPr lang="en-US" dirty="0"/>
              <a:t>Anthony “Tony” </a:t>
            </a:r>
            <a:r>
              <a:rPr lang="en-US" dirty="0" err="1"/>
              <a:t>Havics</a:t>
            </a:r>
            <a:r>
              <a:rPr lang="en-US" dirty="0"/>
              <a:t>, </a:t>
            </a:r>
            <a:r>
              <a:rPr lang="en-US" dirty="0" err="1"/>
              <a:t>CIH</a:t>
            </a:r>
            <a:r>
              <a:rPr lang="en-US" dirty="0"/>
              <a:t>, PE (</a:t>
            </a:r>
            <a:r>
              <a:rPr lang="en-US" dirty="0">
                <a:hlinkClick r:id="rId2"/>
              </a:rPr>
              <a:t>www.ph2LLC.com</a:t>
            </a:r>
            <a:r>
              <a:rPr lang="en-US" dirty="0" smtClean="0"/>
              <a:t>) suggests considering the following expansion for this relationship: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C^n</a:t>
            </a:r>
            <a:r>
              <a:rPr lang="en-US" b="1" dirty="0">
                <a:solidFill>
                  <a:srgbClr val="FF0000"/>
                </a:solidFill>
              </a:rPr>
              <a:t>)*(</a:t>
            </a:r>
            <a:r>
              <a:rPr lang="en-US" b="1" dirty="0" err="1">
                <a:solidFill>
                  <a:srgbClr val="FF0000"/>
                </a:solidFill>
              </a:rPr>
              <a:t>t^a</a:t>
            </a:r>
            <a:r>
              <a:rPr lang="en-US" b="1" dirty="0">
                <a:solidFill>
                  <a:srgbClr val="FF0000"/>
                </a:solidFill>
              </a:rPr>
              <a:t>) = K 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(a = 0 for local tissue irritants, with n (from experimental data with rodents) varying from 1 to 3).  Thus, for irritants the OEL would be “flat” for all times less than 8 hours and the 8 hour TWA would equal the Ceiling exposure limit.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292" y="193718"/>
            <a:ext cx="8229600" cy="736866"/>
          </a:xfrm>
        </p:spPr>
        <p:txBody>
          <a:bodyPr>
            <a:normAutofit/>
          </a:bodyPr>
          <a:lstStyle/>
          <a:p>
            <a:r>
              <a:rPr lang="en-US" sz="3200" b="0" dirty="0" err="1" smtClean="0"/>
              <a:t>C,t</a:t>
            </a:r>
            <a:r>
              <a:rPr lang="en-US" sz="3200" b="0" dirty="0" smtClean="0"/>
              <a:t> Curve Sent by Tony </a:t>
            </a:r>
            <a:r>
              <a:rPr lang="en-US" sz="3200" b="0" dirty="0" err="1" smtClean="0"/>
              <a:t>Havics</a:t>
            </a:r>
            <a:endParaRPr lang="en-US" sz="3200" b="0" dirty="0"/>
          </a:p>
        </p:txBody>
      </p:sp>
      <p:pic>
        <p:nvPicPr>
          <p:cNvPr id="1026" name="Picture 2" descr="https://images-blogger-opensocial.googleusercontent.com/gadgets/proxy?url=http%3A%2F%2F2.bp.blogspot.com%2F-gQ7sxyKKfjQ%2FVO9t3PS1xBI%2FAAAAAAAAFfU%2FrKY8Mf3q2_c%2Fs1600%2F999035%252Bten%252BBerge%252BPEL%252B100%252C%252BTime%252Bv%252BConcentration%252BLog%252BY.jpg&amp;container=blogger&amp;gadget=a&amp;rewriteMime=image%2F*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911" y="1010290"/>
            <a:ext cx="6182314" cy="463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2235" y="5737253"/>
            <a:ext cx="8650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http://jayjock-associates.blogspot.com/2015/03/short-term-or-bolus-exposure-limits.html</a:t>
            </a:r>
          </a:p>
        </p:txBody>
      </p:sp>
    </p:spTree>
    <p:extLst>
      <p:ext uri="{BB962C8B-B14F-4D97-AF65-F5344CB8AC3E}">
        <p14:creationId xmlns:p14="http://schemas.microsoft.com/office/powerpoint/2010/main" val="13236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Remember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r>
              <a:rPr lang="en-US" dirty="0" smtClean="0"/>
              <a:t>Tony’s </a:t>
            </a:r>
            <a:r>
              <a:rPr lang="en-US" dirty="0" err="1" smtClean="0"/>
              <a:t>C,t</a:t>
            </a:r>
            <a:r>
              <a:rPr lang="en-US" dirty="0" smtClean="0"/>
              <a:t> curves on the previous slide are for systemic effects including death </a:t>
            </a:r>
          </a:p>
          <a:p>
            <a:r>
              <a:rPr lang="en-US" dirty="0" smtClean="0"/>
              <a:t>For </a:t>
            </a:r>
            <a:r>
              <a:rPr lang="en-US" b="1" dirty="0" smtClean="0"/>
              <a:t>irritants</a:t>
            </a:r>
            <a:r>
              <a:rPr lang="en-US" dirty="0" smtClean="0"/>
              <a:t> </a:t>
            </a:r>
            <a:r>
              <a:rPr lang="en-US" dirty="0"/>
              <a:t>(a = 0</a:t>
            </a:r>
            <a:r>
              <a:rPr lang="en-US" dirty="0" smtClean="0"/>
              <a:t>) the line is flat from the 8 hour TWA to the zero averaging-time peak or Ceiling Limit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7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smtClean="0"/>
              <a:t>Recent Example of </a:t>
            </a:r>
            <a:r>
              <a:rPr lang="en-US" sz="3200" b="1" dirty="0" smtClean="0"/>
              <a:t> Misaligning </a:t>
            </a:r>
            <a:r>
              <a:rPr lang="en-US" sz="3200" b="1" dirty="0" smtClean="0"/>
              <a:t>8 hour TWAs with </a:t>
            </a:r>
            <a:r>
              <a:rPr lang="en-US" sz="3200" b="1" dirty="0" smtClean="0"/>
              <a:t>Bolus Exposures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8270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Exposure to Hanford Tank Farm workers.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srnl.doe.gov/documents/Hanford_TVAT_Report_2014-10-30-FINAL.pdf</a:t>
            </a:r>
            <a:endParaRPr lang="en-US" dirty="0" smtClean="0"/>
          </a:p>
          <a:p>
            <a:r>
              <a:rPr lang="en-US" i="1" dirty="0" smtClean="0"/>
              <a:t>“…the </a:t>
            </a:r>
            <a:r>
              <a:rPr lang="en-US" i="1" dirty="0" err="1"/>
              <a:t>TVAT</a:t>
            </a:r>
            <a:r>
              <a:rPr lang="en-US" i="1" dirty="0"/>
              <a:t> </a:t>
            </a:r>
            <a:r>
              <a:rPr lang="en-US" i="1" dirty="0" smtClean="0"/>
              <a:t>[Hanford Tank Vapor Assessment Team] determined that </a:t>
            </a:r>
            <a:r>
              <a:rPr lang="en-US" i="1" dirty="0"/>
              <a:t>the most likely scenario was that characterization methods (e.g., use of 8-hour time-weighted averages) </a:t>
            </a:r>
            <a:r>
              <a:rPr lang="en-US" i="1" dirty="0" smtClean="0"/>
              <a:t>were inadequate</a:t>
            </a:r>
            <a:r>
              <a:rPr lang="en-US" i="1" dirty="0"/>
              <a:t>. The </a:t>
            </a:r>
            <a:r>
              <a:rPr lang="en-US" i="1" dirty="0" err="1"/>
              <a:t>TVAT</a:t>
            </a:r>
            <a:r>
              <a:rPr lang="en-US" i="1" dirty="0"/>
              <a:t> developed a hypothesis that vapors coming out of tanks in high concentration (bolus</a:t>
            </a:r>
            <a:r>
              <a:rPr lang="en-US" i="1" dirty="0" smtClean="0"/>
              <a:t>) plumes </a:t>
            </a:r>
            <a:r>
              <a:rPr lang="en-US" i="1" dirty="0"/>
              <a:t>sporadically intersected with the breathing zones of workers, resulting in brief but intense exposures </a:t>
            </a:r>
            <a:r>
              <a:rPr lang="en-US" i="1" dirty="0" smtClean="0"/>
              <a:t>to some </a:t>
            </a:r>
            <a:r>
              <a:rPr lang="en-US" i="1" dirty="0"/>
              <a:t>workers</a:t>
            </a:r>
            <a:r>
              <a:rPr lang="en-US" i="1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49933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05613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Standard and traditional matching of exposure duration(s) to 8 hour (</a:t>
            </a:r>
            <a:r>
              <a:rPr lang="en-US" dirty="0" err="1" smtClean="0"/>
              <a:t>TLV</a:t>
            </a:r>
            <a:r>
              <a:rPr lang="en-US" dirty="0" smtClean="0"/>
              <a:t>-TWA), 15 minute (</a:t>
            </a:r>
            <a:r>
              <a:rPr lang="en-US" dirty="0" err="1" smtClean="0"/>
              <a:t>TLV</a:t>
            </a:r>
            <a:r>
              <a:rPr lang="en-US" dirty="0" smtClean="0"/>
              <a:t>-STEL) or peak Ceiling or “</a:t>
            </a:r>
            <a:r>
              <a:rPr lang="en-US" dirty="0" err="1" smtClean="0"/>
              <a:t>TLV</a:t>
            </a:r>
            <a:r>
              <a:rPr lang="en-US" dirty="0" smtClean="0"/>
              <a:t>-C” </a:t>
            </a:r>
            <a:r>
              <a:rPr lang="en-US" dirty="0" err="1" smtClean="0"/>
              <a:t>OELs</a:t>
            </a:r>
            <a:endParaRPr lang="en-US" dirty="0" smtClean="0"/>
          </a:p>
          <a:p>
            <a:r>
              <a:rPr lang="en-US" dirty="0" smtClean="0"/>
              <a:t>Mismatching 8 hour </a:t>
            </a:r>
            <a:r>
              <a:rPr lang="en-US" dirty="0" err="1" smtClean="0"/>
              <a:t>TWAs</a:t>
            </a:r>
            <a:r>
              <a:rPr lang="en-US" dirty="0" smtClean="0"/>
              <a:t> to Bolus Exposure</a:t>
            </a:r>
          </a:p>
          <a:p>
            <a:pPr lvl="1"/>
            <a:r>
              <a:rPr lang="en-US" dirty="0" smtClean="0"/>
              <a:t>What we might be missing</a:t>
            </a:r>
          </a:p>
          <a:p>
            <a:pPr lvl="1"/>
            <a:r>
              <a:rPr lang="en-US" dirty="0" smtClean="0"/>
              <a:t>DMNA as an Example</a:t>
            </a:r>
          </a:p>
          <a:p>
            <a:r>
              <a:rPr lang="en-US" dirty="0" smtClean="0"/>
              <a:t>Using </a:t>
            </a:r>
            <a:r>
              <a:rPr lang="en-US" dirty="0" err="1" smtClean="0"/>
              <a:t>C,t</a:t>
            </a:r>
            <a:r>
              <a:rPr lang="en-US" dirty="0" smtClean="0"/>
              <a:t> Dose-Response Curves and 8 hour TWA to estimate working short term Bolus </a:t>
            </a:r>
            <a:r>
              <a:rPr lang="en-US" dirty="0" err="1" smtClean="0"/>
              <a:t>OELs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5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8707"/>
          </a:xfrm>
        </p:spPr>
        <p:txBody>
          <a:bodyPr>
            <a:normAutofit/>
          </a:bodyPr>
          <a:lstStyle/>
          <a:p>
            <a:pPr algn="ctr"/>
            <a:r>
              <a:rPr lang="en-US" sz="4000" b="0" dirty="0" smtClean="0"/>
              <a:t>Take-Home Message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437981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It is </a:t>
            </a:r>
            <a:r>
              <a:rPr lang="en-US" b="1" dirty="0" smtClean="0"/>
              <a:t>not</a:t>
            </a:r>
            <a:r>
              <a:rPr lang="en-US" dirty="0" smtClean="0"/>
              <a:t> appropriate to measure the average exposure over 8 hours and compare it to an 8 hour OEL </a:t>
            </a:r>
            <a:r>
              <a:rPr lang="en-US" b="1" dirty="0" smtClean="0"/>
              <a:t>when</a:t>
            </a:r>
            <a:r>
              <a:rPr lang="en-US" dirty="0" smtClean="0"/>
              <a:t> the  actual exposures occur as </a:t>
            </a:r>
            <a:r>
              <a:rPr lang="en-US" dirty="0" err="1" smtClean="0"/>
              <a:t>boli</a:t>
            </a:r>
            <a:endParaRPr lang="en-US" dirty="0" smtClean="0"/>
          </a:p>
          <a:p>
            <a:r>
              <a:rPr lang="en-US" dirty="0" smtClean="0"/>
              <a:t>“Capturing” and measuring the short term exposure events via real time instruments or sophisticated modeling (</a:t>
            </a:r>
            <a:r>
              <a:rPr lang="en-US" i="1" dirty="0" smtClean="0"/>
              <a:t>e.g.</a:t>
            </a:r>
            <a:r>
              <a:rPr lang="en-US" dirty="0" smtClean="0"/>
              <a:t>, </a:t>
            </a:r>
            <a:r>
              <a:rPr lang="en-US" dirty="0" err="1" smtClean="0"/>
              <a:t>CFD</a:t>
            </a:r>
            <a:r>
              <a:rPr lang="en-US" dirty="0" smtClean="0"/>
              <a:t>) are </a:t>
            </a:r>
            <a:r>
              <a:rPr lang="en-US" dirty="0" smtClean="0"/>
              <a:t>needed to </a:t>
            </a:r>
            <a:r>
              <a:rPr lang="en-US" dirty="0" smtClean="0"/>
              <a:t>characterize the real nature of the exposure and point to the proper time frame for any appropriate exposure limit. </a:t>
            </a:r>
          </a:p>
          <a:p>
            <a:r>
              <a:rPr lang="en-US" dirty="0" smtClean="0"/>
              <a:t>Further details available at: </a:t>
            </a:r>
          </a:p>
          <a:p>
            <a:pPr lvl="1"/>
            <a:r>
              <a:rPr lang="en-US" sz="2200" dirty="0">
                <a:hlinkClick r:id="rId2"/>
              </a:rPr>
              <a:t>http://</a:t>
            </a:r>
            <a:r>
              <a:rPr lang="en-US" sz="2200" dirty="0" smtClean="0">
                <a:hlinkClick r:id="rId2"/>
              </a:rPr>
              <a:t>srnl.doe.gov/documents/Hanford_TVAT_Report_2014-10-30-FINAL.pdf</a:t>
            </a:r>
            <a:endParaRPr lang="en-US" sz="2200" dirty="0" smtClean="0"/>
          </a:p>
          <a:p>
            <a:pPr lvl="1"/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jayjock-associates.blogspot.com/2015/03/short-term-or-bolus-exposure-limits.html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44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832" y="1964342"/>
            <a:ext cx="8229600" cy="3282696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Please </a:t>
            </a:r>
            <a:r>
              <a:rPr lang="en-US" dirty="0" smtClean="0"/>
              <a:t>ask them here or at mjayjock@gmail.com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58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87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Most </a:t>
            </a:r>
            <a:r>
              <a:rPr lang="en-US" sz="3600" dirty="0" err="1" smtClean="0"/>
              <a:t>IHs</a:t>
            </a:r>
            <a:r>
              <a:rPr lang="en-US" sz="3600" dirty="0" smtClean="0"/>
              <a:t> Know </a:t>
            </a:r>
            <a:r>
              <a:rPr lang="en-US" sz="3600" dirty="0" smtClean="0"/>
              <a:t>How </a:t>
            </a:r>
            <a:r>
              <a:rPr lang="en-US" sz="3600" dirty="0" smtClean="0"/>
              <a:t>to Do It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42179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Exposures that occur and </a:t>
            </a:r>
            <a:r>
              <a:rPr lang="en-US" b="1" dirty="0" smtClean="0"/>
              <a:t>are measured</a:t>
            </a:r>
            <a:r>
              <a:rPr lang="en-US" dirty="0" smtClean="0"/>
              <a:t> over </a:t>
            </a:r>
            <a:r>
              <a:rPr lang="en-US" b="1" dirty="0" smtClean="0"/>
              <a:t>at least</a:t>
            </a:r>
            <a:r>
              <a:rPr lang="en-US" dirty="0" smtClean="0"/>
              <a:t> a 30 to 60 minute period typically get compared to 8 hour TWA </a:t>
            </a:r>
            <a:r>
              <a:rPr lang="en-US" dirty="0" err="1" smtClean="0"/>
              <a:t>OELs</a:t>
            </a:r>
            <a:r>
              <a:rPr lang="en-US" dirty="0" smtClean="0"/>
              <a:t>  </a:t>
            </a:r>
          </a:p>
          <a:p>
            <a:r>
              <a:rPr lang="en-US" dirty="0" smtClean="0"/>
              <a:t>Those that occur and </a:t>
            </a:r>
            <a:r>
              <a:rPr lang="en-US" b="1" dirty="0" smtClean="0"/>
              <a:t>are measured</a:t>
            </a:r>
            <a:r>
              <a:rPr lang="en-US" dirty="0" smtClean="0"/>
              <a:t> over a period of minutes (to about 30 minutes) get compared to a 15 minute STEL (if one exists)</a:t>
            </a:r>
          </a:p>
          <a:p>
            <a:r>
              <a:rPr lang="en-US" dirty="0" smtClean="0"/>
              <a:t>High peak exposures that</a:t>
            </a:r>
            <a:r>
              <a:rPr lang="en-US" b="1" dirty="0" smtClean="0"/>
              <a:t> are measured</a:t>
            </a:r>
            <a:r>
              <a:rPr lang="en-US" dirty="0" smtClean="0"/>
              <a:t> get comparted to Ceiling Limits (“C”) (if one exists) or the </a:t>
            </a:r>
            <a:r>
              <a:rPr lang="en-US" dirty="0" err="1" smtClean="0"/>
              <a:t>ACGIH</a:t>
            </a:r>
            <a:r>
              <a:rPr lang="en-US" dirty="0" smtClean="0"/>
              <a:t> Excursion Limit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6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924" y="5093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ACGIH</a:t>
            </a:r>
            <a:r>
              <a:rPr lang="en-US" dirty="0" smtClean="0"/>
              <a:t> Excursion Limits </a:t>
            </a:r>
            <a:br>
              <a:rPr lang="en-US" dirty="0" smtClean="0"/>
            </a:br>
            <a:r>
              <a:rPr lang="en-US" dirty="0" smtClean="0"/>
              <a:t>as a Default or Fall-Back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40723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“Excursions in worker exposure levels may exceed 3 times the </a:t>
            </a:r>
            <a:r>
              <a:rPr lang="en-US" dirty="0" err="1"/>
              <a:t>TLV</a:t>
            </a:r>
            <a:r>
              <a:rPr lang="en-US" dirty="0"/>
              <a:t>-TWA for not more that a total of 30 minutes during a workday, and under no circumstances should they exceed 5 times the </a:t>
            </a:r>
            <a:r>
              <a:rPr lang="en-US" dirty="0" err="1"/>
              <a:t>TLV</a:t>
            </a:r>
            <a:r>
              <a:rPr lang="en-US" dirty="0"/>
              <a:t>-TWA, provided that the [8 hour] </a:t>
            </a:r>
            <a:r>
              <a:rPr lang="en-US" dirty="0" err="1"/>
              <a:t>TLV</a:t>
            </a:r>
            <a:r>
              <a:rPr lang="en-US" dirty="0"/>
              <a:t>-TWA is not exceeded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dirty="0" smtClean="0"/>
              <a:t>Note: We will see another, more precise, and I believe more useful, methodology proposed by Tony </a:t>
            </a:r>
            <a:r>
              <a:rPr lang="en-US" dirty="0" err="1" smtClean="0"/>
              <a:t>Havics</a:t>
            </a:r>
            <a:r>
              <a:rPr lang="en-US" dirty="0" smtClean="0"/>
              <a:t> later in this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46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316" y="23417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 Classic Case of Misalignment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797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Focusing on 8 hour time-weighted average (TWA) exposure when exposures are happening in much shorter time frames (i.e., Bolus exposure)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Reason(s) why it has happened:</a:t>
            </a:r>
          </a:p>
          <a:p>
            <a:pPr lvl="1"/>
            <a:r>
              <a:rPr lang="en-US" dirty="0" smtClean="0"/>
              <a:t>Vast majority of </a:t>
            </a:r>
            <a:r>
              <a:rPr lang="en-US" dirty="0" err="1" smtClean="0"/>
              <a:t>ACGIH</a:t>
            </a:r>
            <a:r>
              <a:rPr lang="en-US" dirty="0" smtClean="0"/>
              <a:t> </a:t>
            </a:r>
            <a:r>
              <a:rPr lang="en-US" dirty="0" err="1" smtClean="0"/>
              <a:t>TLVs</a:t>
            </a:r>
            <a:r>
              <a:rPr lang="en-US" dirty="0" smtClean="0"/>
              <a:t> are 8 hour TWA with relatively few </a:t>
            </a:r>
            <a:r>
              <a:rPr lang="en-US" dirty="0" err="1" smtClean="0"/>
              <a:t>STELs</a:t>
            </a:r>
            <a:r>
              <a:rPr lang="en-US" dirty="0" smtClean="0"/>
              <a:t> and even fewer Cs</a:t>
            </a:r>
          </a:p>
          <a:p>
            <a:pPr lvl="1"/>
            <a:r>
              <a:rPr lang="en-US" dirty="0" smtClean="0"/>
              <a:t>It is “analytically” and often logistically, very challenging to identify, detect and quantify bolus exposures  (It is analogous to being much easier to look for your lost keys under the street lamp)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9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8 Hour TWA </a:t>
            </a:r>
            <a:r>
              <a:rPr lang="en-US" dirty="0" err="1" smtClean="0"/>
              <a:t>OELs</a:t>
            </a:r>
            <a:r>
              <a:rPr lang="en-US" dirty="0" smtClean="0"/>
              <a:t> could Fail you Miserably during BOLUS events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Bolus </a:t>
            </a:r>
            <a:r>
              <a:rPr lang="en-US" sz="3600" dirty="0" smtClean="0"/>
              <a:t>events</a:t>
            </a:r>
          </a:p>
          <a:p>
            <a:pPr lvl="1"/>
            <a:r>
              <a:rPr lang="en-US" sz="3200" dirty="0" smtClean="0"/>
              <a:t>Massive concentrations delivered over very short (seconds to minutes) time frame.  Examples:</a:t>
            </a:r>
          </a:p>
          <a:p>
            <a:pPr lvl="2"/>
            <a:r>
              <a:rPr lang="en-US" sz="2800" b="1" dirty="0" smtClean="0"/>
              <a:t>Spill of highly volatile liquid</a:t>
            </a:r>
          </a:p>
          <a:p>
            <a:pPr lvl="2"/>
            <a:r>
              <a:rPr lang="en-US" sz="2800" b="1" dirty="0" smtClean="0"/>
              <a:t>Release of pressurized gas</a:t>
            </a:r>
          </a:p>
          <a:p>
            <a:pPr lvl="2"/>
            <a:r>
              <a:rPr lang="en-US" sz="2800" b="1" dirty="0" smtClean="0"/>
              <a:t>Head space emissions and leaks from highly volatile chemicals or gases from large tanks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0120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Definition of </a:t>
            </a:r>
            <a:r>
              <a:rPr lang="en-US" sz="3600" b="1" dirty="0" smtClean="0"/>
              <a:t>a Risk Assessment </a:t>
            </a:r>
            <a:r>
              <a:rPr lang="en-US" sz="3600" b="1" dirty="0" smtClean="0"/>
              <a:t>Failure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282696"/>
          </a:xfrm>
        </p:spPr>
        <p:txBody>
          <a:bodyPr/>
          <a:lstStyle/>
          <a:p>
            <a:r>
              <a:rPr lang="en-US" dirty="0" smtClean="0"/>
              <a:t>You have the reality of workers who are sick or injured from workplace inhalation exposure</a:t>
            </a:r>
          </a:p>
          <a:p>
            <a:r>
              <a:rPr lang="en-US" dirty="0" smtClean="0"/>
              <a:t>A measurement and assessment scheme that does NOT and, perhaps, CANNOT detect any significant exposure for these workers to any agent.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4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Bolus vs 8 hour TWA OEL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2665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Scenarios 1 and 2 below illustrate the potential concentration difference between a time-weighted average (Scenario 1) and bolus exposure (Scenario 2).</a:t>
            </a:r>
          </a:p>
          <a:p>
            <a:r>
              <a:rPr lang="en-US" dirty="0"/>
              <a:t>In Scenario 1, the breathing zone concentration of the chemical is relatively constant throughout an eight hour shift and results in a measured value 7 ppm after repeated sampling as an eight hour time-weighted average (TWA).</a:t>
            </a:r>
          </a:p>
          <a:p>
            <a:r>
              <a:rPr lang="en-US" dirty="0"/>
              <a:t>In Scenario 2, the worker receives essentially no exposure for most of the period but </a:t>
            </a:r>
            <a:r>
              <a:rPr lang="en-US" dirty="0" smtClean="0"/>
              <a:t>a single </a:t>
            </a:r>
            <a:r>
              <a:rPr lang="en-US" dirty="0"/>
              <a:t>bolus exposure to the compound that lasts two minutes. This also results in an integrated 8 hour TWA exposure of 7 ppm.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39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50" y="1057332"/>
            <a:ext cx="7784538" cy="4721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72750" y="477430"/>
            <a:ext cx="5114167" cy="372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Scenario 1 – Steady 8 hour release and exposure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6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 design template">
  <a:themeElements>
    <a:clrScheme name="Office Theme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Fireball design template</Template>
  <TotalTime>475</TotalTime>
  <Words>1260</Words>
  <Application>Microsoft Office PowerPoint</Application>
  <PresentationFormat>On-screen Show (4:3)</PresentationFormat>
  <Paragraphs>83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Times New Roman</vt:lpstr>
      <vt:lpstr>Arial</vt:lpstr>
      <vt:lpstr>Fireball design template</vt:lpstr>
      <vt:lpstr>Occupational Exposure Limits (OELs) and Bolus Exposures</vt:lpstr>
      <vt:lpstr>Content</vt:lpstr>
      <vt:lpstr>Most IHs Know How to Do It</vt:lpstr>
      <vt:lpstr>ACGIH Excursion Limits  as a Default or Fall-Back Position</vt:lpstr>
      <vt:lpstr>A Classic Case of Misalignment</vt:lpstr>
      <vt:lpstr>Using 8 Hour TWA OELs could Fail you Miserably during BOLUS events </vt:lpstr>
      <vt:lpstr>Definition of a Risk Assessment Failure</vt:lpstr>
      <vt:lpstr>Bolus vs 8 hour TWA OEL Exposure</vt:lpstr>
      <vt:lpstr>PowerPoint Presentation</vt:lpstr>
      <vt:lpstr>PowerPoint Presentation</vt:lpstr>
      <vt:lpstr>Are these Different Exposures?</vt:lpstr>
      <vt:lpstr>DMNA or Nitrosamine Example</vt:lpstr>
      <vt:lpstr>Scientific and Technical Assessment Report on Nitrosamines.  EPA-600/6-77-001.  1/2</vt:lpstr>
      <vt:lpstr>Scientific and Technical Assessment Report on Nitrosamines.  EPA-600/6-77-001.  2/2</vt:lpstr>
      <vt:lpstr>Bolus Exposure DMNA</vt:lpstr>
      <vt:lpstr>Using C,t Dose Response to Set Short Term (Bolus) Exposure Limits from 8 hour TWAs</vt:lpstr>
      <vt:lpstr>C,t Curve Sent by Tony Havics</vt:lpstr>
      <vt:lpstr>Remember</vt:lpstr>
      <vt:lpstr>Recent Example of  Misaligning 8 hour TWAs with Bolus Exposures</vt:lpstr>
      <vt:lpstr>Take-Home Message</vt:lpstr>
      <vt:lpstr>Questions?</vt:lpstr>
    </vt:vector>
  </TitlesOfParts>
  <Company>Jayjock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Occupational Exposure Limits (OELs) and Bolus Exposures</dc:title>
  <dc:creator>Michael Jayjock</dc:creator>
  <cp:lastModifiedBy>Michael Jayjock</cp:lastModifiedBy>
  <cp:revision>3</cp:revision>
  <cp:lastPrinted>1601-01-01T00:00:00Z</cp:lastPrinted>
  <dcterms:created xsi:type="dcterms:W3CDTF">2015-11-30T20:39:39Z</dcterms:created>
  <dcterms:modified xsi:type="dcterms:W3CDTF">2015-12-01T04:35:18Z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TC010690221033</vt:lpwstr>
  </property>
</Properties>
</file>